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</p:sldIdLst>
  <p:sldSz cy="5143500" cx="9144000"/>
  <p:notesSz cx="6858000" cy="9144000"/>
  <p:embeddedFontLst>
    <p:embeddedFont>
      <p:font typeface="Montserrat"/>
      <p:regular r:id="rId47"/>
      <p:bold r:id="rId48"/>
      <p:italic r:id="rId49"/>
      <p:boldItalic r:id="rId50"/>
    </p:embeddedFont>
    <p:embeddedFont>
      <p:font typeface="Lato"/>
      <p:regular r:id="rId51"/>
      <p:bold r:id="rId52"/>
      <p:italic r:id="rId53"/>
      <p:boldItalic r:id="rId54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Montserrat-bold.fntdata"/><Relationship Id="rId47" Type="http://schemas.openxmlformats.org/officeDocument/2006/relationships/font" Target="fonts/Montserrat-regular.fntdata"/><Relationship Id="rId49" Type="http://schemas.openxmlformats.org/officeDocument/2006/relationships/font" Target="fonts/Montserrat-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font" Target="fonts/Lato-regular.fntdata"/><Relationship Id="rId50" Type="http://schemas.openxmlformats.org/officeDocument/2006/relationships/font" Target="fonts/Montserrat-boldItalic.fntdata"/><Relationship Id="rId53" Type="http://schemas.openxmlformats.org/officeDocument/2006/relationships/font" Target="fonts/Lato-italic.fntdata"/><Relationship Id="rId52" Type="http://schemas.openxmlformats.org/officeDocument/2006/relationships/font" Target="fonts/Lato-bold.fntdata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54" Type="http://schemas.openxmlformats.org/officeDocument/2006/relationships/font" Target="fonts/Lato-bold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bb2d4a4fea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bb2d4a4fea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ba2963d714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6" name="Google Shape;206;gba2963d714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bb2d4a4fea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bb2d4a4fea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bb2d4a4fe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bb2d4a4fe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bb2d4a4fea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bb2d4a4fea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bb2d4a4fea_0_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bb2d4a4fea_0_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bb2d4a4fea_0_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bb2d4a4fea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bb2d4a4fea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bb2d4a4fea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bb2d4a4fea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bb2d4a4fea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bb2d4a4fea_0_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bb2d4a4fea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bb2d4a4fea_3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bb2d4a4fea_3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bb2d4a4fea_0_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bb2d4a4fea_0_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gbb2d4a4fea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7" name="Google Shape;267;gbb2d4a4fea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bb2d4a4fea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bb2d4a4fea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gba2963d714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0" name="Google Shape;280;gba2963d714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ba2963d714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ba2963d714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bad6a143b4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bad6a143b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bad6a143b4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bad6a143b4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bad6a143b4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bad6a143b4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ba2963d714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ba2963d714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bad6a143b4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bad6a143b4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bb2d4a4fea_3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bb2d4a4fea_3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ba2963d714_2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ba2963d714_2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b9bb3ebf5e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b9bb3ebf5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bac086aa0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bac086aa0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bac086aa08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bac086aa08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b9bb3ebf5e_0_1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b9bb3ebf5e_0_1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bb2d4a4fea_2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bb2d4a4fea_2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gbb2d4a4fea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4" name="Google Shape;364;gbb2d4a4fea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gbb2d4a4fe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1" name="Google Shape;371;gbb2d4a4fe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bb2d4a4fea_2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bb2d4a4fea_2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b9bb3ebf5e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b9bb3ebf5e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8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b9bb3ebf5e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b9bb3ebf5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gbb2d4a4fea_4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0" name="Google Shape;390;gbb2d4a4fea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gbb2d4a4fea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8" name="Google Shape;398;gbb2d4a4fea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bb2d4a4fea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bb2d4a4fea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bb2d4a4fea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bb2d4a4fea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gbb2d4a4fea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8" name="Google Shape;178;gbb2d4a4fea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bb2d4a4fea_1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bb2d4a4fea_1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b9bb3ebf5e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b9bb3ebf5e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3030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303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1" name="Google Shape;21;p3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" name="Google Shape;22;p3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" name="Google Shape;23;p3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" name="Google Shape;24;p3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" name="Google Shape;25;p3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6" name="Google Shape;26;p3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" name="Google Shape;27;p3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" name="Google Shape;28;p3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9" name="Google Shape;29;p3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3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1" name="Google Shape;31;p3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2" name="Google Shape;32;p3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3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3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3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3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3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3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9" name="Google Shape;39;p3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0" name="Google Shape;40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oogle Shape;42;p4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43" name="Google Shape;43;p4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5" name="Google Shape;45;p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46" name="Google Shape;46;p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46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31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7"/>
            <a:chOff x="0" y="381001"/>
            <a:chExt cx="1037850" cy="1016287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620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sz="2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sz="13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sz="11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3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0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8.png"/><Relationship Id="rId4" Type="http://schemas.openxmlformats.org/officeDocument/2006/relationships/image" Target="../media/image19.png"/><Relationship Id="rId5" Type="http://schemas.openxmlformats.org/officeDocument/2006/relationships/image" Target="../media/image2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23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22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25.png"/><Relationship Id="rId4" Type="http://schemas.openxmlformats.org/officeDocument/2006/relationships/image" Target="../media/image27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8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3.png"/><Relationship Id="rId4" Type="http://schemas.openxmlformats.org/officeDocument/2006/relationships/image" Target="../media/image10.png"/><Relationship Id="rId5" Type="http://schemas.openxmlformats.org/officeDocument/2006/relationships/image" Target="../media/image14.png"/><Relationship Id="rId6" Type="http://schemas.openxmlformats.org/officeDocument/2006/relationships/image" Target="../media/image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4.png"/><Relationship Id="rId4" Type="http://schemas.openxmlformats.org/officeDocument/2006/relationships/image" Target="../media/image8.png"/><Relationship Id="rId5" Type="http://schemas.openxmlformats.org/officeDocument/2006/relationships/image" Target="../media/image5.png"/><Relationship Id="rId6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624725"/>
            <a:ext cx="5017500" cy="157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Barone2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Design Progress Review 1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687475" y="2407200"/>
            <a:ext cx="3470700" cy="185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Dylan Harootunian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Chin Ming Ryan Wong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Leonid Shuster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Jeremy Germenis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George Hernandez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Isaac Szu</a:t>
            </a:r>
            <a:endParaRPr sz="16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System Technical Requirements: PCB</a:t>
            </a:r>
            <a:endParaRPr/>
          </a:p>
        </p:txBody>
      </p:sp>
      <p:sp>
        <p:nvSpPr>
          <p:cNvPr id="203" name="Google Shape;203;p2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Autonomous Control &gt; Path Following &gt; GPS Sensor  added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Autonomous</a:t>
            </a:r>
            <a:r>
              <a:rPr lang="en"/>
              <a:t> Control &gt; Terrain Tracking &gt; Ultrasonic Sensors added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Autonomous Control &gt; Error Handling&gt; Accelerometer and Gyroscope sensor added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Outputted Interference measured by IMU sensor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Helium Leakage&gt; Detect helium leakage&gt;Pressure Sensor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Google Shape;20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0"/>
            <a:ext cx="9143999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Implemented Block Diagram</a:t>
            </a:r>
            <a:endParaRPr/>
          </a:p>
        </p:txBody>
      </p:sp>
      <p:sp>
        <p:nvSpPr>
          <p:cNvPr id="214" name="Google Shape;214;p2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15" name="Google Shape;215;p24"/>
          <p:cNvPicPr preferRelativeResize="0"/>
          <p:nvPr/>
        </p:nvPicPr>
        <p:blipFill rotWithShape="1">
          <a:blip r:embed="rId3">
            <a:alphaModFix/>
          </a:blip>
          <a:srcRect b="18946" l="11640" r="26836" t="25426"/>
          <a:stretch/>
        </p:blipFill>
        <p:spPr>
          <a:xfrm>
            <a:off x="1208212" y="1187770"/>
            <a:ext cx="7217472" cy="36707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25"/>
          <p:cNvPicPr preferRelativeResize="0"/>
          <p:nvPr/>
        </p:nvPicPr>
        <p:blipFill rotWithShape="1">
          <a:blip r:embed="rId3">
            <a:alphaModFix/>
          </a:blip>
          <a:srcRect b="10220" l="29862" r="3257" t="20112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25"/>
          <p:cNvSpPr txBox="1"/>
          <p:nvPr>
            <p:ph type="title"/>
          </p:nvPr>
        </p:nvSpPr>
        <p:spPr>
          <a:xfrm>
            <a:off x="6260150" y="1354600"/>
            <a:ext cx="2105100" cy="68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</a:rPr>
              <a:t>Schematic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ATMega328P </a:t>
            </a:r>
            <a:br>
              <a:rPr lang="en"/>
            </a:br>
            <a:r>
              <a:rPr lang="en"/>
              <a:t>Microcontroller</a:t>
            </a:r>
            <a:endParaRPr/>
          </a:p>
        </p:txBody>
      </p:sp>
      <p:pic>
        <p:nvPicPr>
          <p:cNvPr id="227" name="Google Shape;227;p26"/>
          <p:cNvPicPr preferRelativeResize="0"/>
          <p:nvPr/>
        </p:nvPicPr>
        <p:blipFill rotWithShape="1">
          <a:blip r:embed="rId3">
            <a:alphaModFix/>
          </a:blip>
          <a:srcRect b="12415" l="38635" r="13026" t="19888"/>
          <a:stretch/>
        </p:blipFill>
        <p:spPr>
          <a:xfrm>
            <a:off x="2068700" y="1373025"/>
            <a:ext cx="4657402" cy="36687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HC-SR04 </a:t>
            </a:r>
            <a:br>
              <a:rPr lang="en"/>
            </a:br>
            <a:r>
              <a:rPr lang="en"/>
              <a:t>Ultrasonic Sensor</a:t>
            </a:r>
            <a:endParaRPr/>
          </a:p>
        </p:txBody>
      </p:sp>
      <p:pic>
        <p:nvPicPr>
          <p:cNvPr id="233" name="Google Shape;233;p27"/>
          <p:cNvPicPr preferRelativeResize="0"/>
          <p:nvPr/>
        </p:nvPicPr>
        <p:blipFill rotWithShape="1">
          <a:blip r:embed="rId3">
            <a:alphaModFix/>
          </a:blip>
          <a:srcRect b="9888" l="51148" r="23103" t="21007"/>
          <a:stretch/>
        </p:blipFill>
        <p:spPr>
          <a:xfrm>
            <a:off x="3249850" y="1254800"/>
            <a:ext cx="2644301" cy="382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MPL115A </a:t>
            </a:r>
            <a:br>
              <a:rPr lang="en"/>
            </a:br>
            <a:r>
              <a:rPr lang="en"/>
              <a:t>Barometer</a:t>
            </a:r>
            <a:endParaRPr/>
          </a:p>
        </p:txBody>
      </p:sp>
      <p:pic>
        <p:nvPicPr>
          <p:cNvPr id="239" name="Google Shape;239;p28"/>
          <p:cNvPicPr preferRelativeResize="0"/>
          <p:nvPr/>
        </p:nvPicPr>
        <p:blipFill rotWithShape="1">
          <a:blip r:embed="rId3">
            <a:alphaModFix/>
          </a:blip>
          <a:srcRect b="15608" l="29051" r="1595" t="25426"/>
          <a:stretch/>
        </p:blipFill>
        <p:spPr>
          <a:xfrm>
            <a:off x="1401113" y="1506625"/>
            <a:ext cx="6341779" cy="303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ICM-20948 </a:t>
            </a:r>
            <a:br>
              <a:rPr lang="en"/>
            </a:br>
            <a:r>
              <a:rPr lang="en"/>
              <a:t>IMU</a:t>
            </a:r>
            <a:endParaRPr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/>
          </a:blip>
          <a:srcRect b="14940" l="30536" r="13830" t="24176"/>
          <a:stretch/>
        </p:blipFill>
        <p:spPr>
          <a:xfrm>
            <a:off x="2273450" y="1457488"/>
            <a:ext cx="5087002" cy="31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FT230XS </a:t>
            </a:r>
            <a:br>
              <a:rPr lang="en"/>
            </a:br>
            <a:r>
              <a:rPr lang="en"/>
              <a:t>USB to UART</a:t>
            </a:r>
            <a:endParaRPr/>
          </a:p>
        </p:txBody>
      </p:sp>
      <p:sp>
        <p:nvSpPr>
          <p:cNvPr id="251" name="Google Shape;251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2" name="Google Shape;252;p30"/>
          <p:cNvPicPr preferRelativeResize="0"/>
          <p:nvPr/>
        </p:nvPicPr>
        <p:blipFill rotWithShape="1">
          <a:blip r:embed="rId3">
            <a:alphaModFix/>
          </a:blip>
          <a:srcRect b="12927" l="37830" r="12718" t="23733"/>
          <a:stretch/>
        </p:blipFill>
        <p:spPr>
          <a:xfrm>
            <a:off x="2014561" y="1458275"/>
            <a:ext cx="5114890" cy="3685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MTK MT3339</a:t>
            </a:r>
            <a:br>
              <a:rPr lang="en"/>
            </a:br>
            <a:r>
              <a:rPr lang="en"/>
              <a:t>GPS Module</a:t>
            </a:r>
            <a:endParaRPr/>
          </a:p>
        </p:txBody>
      </p:sp>
      <p:pic>
        <p:nvPicPr>
          <p:cNvPr id="258" name="Google Shape;258;p31"/>
          <p:cNvPicPr preferRelativeResize="0"/>
          <p:nvPr/>
        </p:nvPicPr>
        <p:blipFill rotWithShape="1">
          <a:blip r:embed="rId3">
            <a:alphaModFix/>
          </a:blip>
          <a:srcRect b="10107" l="41291" r="18158" t="25430"/>
          <a:stretch/>
        </p:blipFill>
        <p:spPr>
          <a:xfrm>
            <a:off x="2459477" y="1365325"/>
            <a:ext cx="4225056" cy="3778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Requirements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307850"/>
            <a:ext cx="7038900" cy="3613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Power usage (1.1.1): Progress was made by finalizing and purchasing a microcontroller, microprocessor, and various sensors and determining power usage of each component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Drone effective weight system </a:t>
            </a:r>
            <a:r>
              <a:rPr lang="en" sz="1200"/>
              <a:t>(2.0.0-2.2.2) : Progress was made on these requirements by designing a CAD model and making a weight budget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RC Control (3.0.0): Progress was made by finalizing and purchasing a microcontroller, microprocessor, and various sensors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Software component of system response for RC control (3.1.2): progress was made by designing the software implementation of system response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Autonomous Controls Systems (4.0.0): Progress was made by determining and purchasing the exact microcontroller, microprocessor, and sensors used for autonomous control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Cost (5.1.0, 5.3.0): Progress was made by keeping the BoM up to date with new materials and microcontroller, microprocessor, and sensors bought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200"/>
              <a:t>Drone Safety </a:t>
            </a:r>
            <a:r>
              <a:rPr lang="en" sz="1200"/>
              <a:t>(7.1.1, 7.1.2): Progress was made by the creation of the CAD design in solidworks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MIC5225-3.3</a:t>
            </a:r>
            <a:br>
              <a:rPr lang="en"/>
            </a:br>
            <a:r>
              <a:rPr lang="en"/>
              <a:t>Voltage Regulator</a:t>
            </a:r>
            <a:endParaRPr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10405" l="52683" r="5715" t="24600"/>
          <a:stretch/>
        </p:blipFill>
        <p:spPr>
          <a:xfrm>
            <a:off x="2550268" y="1431925"/>
            <a:ext cx="4043472" cy="355330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9" name="Google Shape;269;p33"/>
          <p:cNvPicPr preferRelativeResize="0"/>
          <p:nvPr/>
        </p:nvPicPr>
        <p:blipFill rotWithShape="1">
          <a:blip r:embed="rId3">
            <a:alphaModFix/>
          </a:blip>
          <a:srcRect b="13843" l="32582" r="18160" t="35167"/>
          <a:stretch/>
        </p:blipFill>
        <p:spPr>
          <a:xfrm>
            <a:off x="-79125" y="0"/>
            <a:ext cx="922312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33"/>
          <p:cNvSpPr txBox="1"/>
          <p:nvPr/>
        </p:nvSpPr>
        <p:spPr>
          <a:xfrm>
            <a:off x="5239775" y="56525"/>
            <a:ext cx="6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mm</a:t>
            </a:r>
            <a:endParaRPr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1" name="Google Shape;271;p33"/>
          <p:cNvSpPr txBox="1"/>
          <p:nvPr/>
        </p:nvSpPr>
        <p:spPr>
          <a:xfrm rot="-5400000">
            <a:off x="-206775" y="2043900"/>
            <a:ext cx="65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980000"/>
                </a:solidFill>
                <a:latin typeface="Lato"/>
                <a:ea typeface="Lato"/>
                <a:cs typeface="Lato"/>
                <a:sym typeface="Lato"/>
              </a:rPr>
              <a:t>mm</a:t>
            </a:r>
            <a:endParaRPr>
              <a:solidFill>
                <a:srgbClr val="980000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277" name="Google Shape;277;p3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the space below to reduce board size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Use surface mount devices to reduce space used on both sides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Integrate Raspberry Pi BCM2535 IC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Integrate camera sensor for Raspberry Pi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Connect ECU data pins to Raspberry</a:t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00"/>
              <a:t>System Technical Requirements:</a:t>
            </a:r>
            <a:endParaRPr sz="1200"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 sz="1200"/>
              <a:t>Power usage (1.1.1)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RC Control (3.0.0)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Autonomous Controls Systems (4.0.0)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Cost (5.2.0)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Hardware bought: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Microcontroller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Microprocessor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IMU Sensor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Ultrasonic Sensor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Barometric Sensor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GPS Sensor</a:t>
            </a:r>
            <a:endParaRPr sz="12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Microcontroller</a:t>
            </a:r>
            <a:endParaRPr/>
          </a:p>
        </p:txBody>
      </p:sp>
      <p:pic>
        <p:nvPicPr>
          <p:cNvPr id="289" name="Google Shape;289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996752"/>
            <a:ext cx="9143998" cy="144464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Microprocessors</a:t>
            </a:r>
            <a:endParaRPr/>
          </a:p>
        </p:txBody>
      </p:sp>
      <p:pic>
        <p:nvPicPr>
          <p:cNvPr id="295" name="Google Shape;29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93005"/>
            <a:ext cx="9143997" cy="108078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IMU Sensor</a:t>
            </a:r>
            <a:endParaRPr/>
          </a:p>
        </p:txBody>
      </p:sp>
      <p:pic>
        <p:nvPicPr>
          <p:cNvPr id="301" name="Google Shape;30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1525" y="1413252"/>
            <a:ext cx="6520925" cy="313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Ultrasonic Sensor</a:t>
            </a:r>
            <a:endParaRPr/>
          </a:p>
        </p:txBody>
      </p:sp>
      <p:pic>
        <p:nvPicPr>
          <p:cNvPr id="307" name="Google Shape;30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6200" y="2148050"/>
            <a:ext cx="7504650" cy="110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2" name="Google Shape;312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73600" y="2108750"/>
            <a:ext cx="7886700" cy="18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Barometric Sensor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GPS Sensor</a:t>
            </a:r>
            <a:endParaRPr/>
          </a:p>
        </p:txBody>
      </p:sp>
      <p:pic>
        <p:nvPicPr>
          <p:cNvPr id="319" name="Google Shape;3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5813" y="1481975"/>
            <a:ext cx="7682273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Milestones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/>
              <a:t>Functional </a:t>
            </a:r>
            <a:r>
              <a:rPr lang="en" sz="3100"/>
              <a:t>Design</a:t>
            </a:r>
            <a:r>
              <a:rPr lang="en" sz="3100"/>
              <a:t>: Complete </a:t>
            </a:r>
            <a:endParaRPr sz="31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3100"/>
              <a:t>Drone in Sim: Incomplete/Delayed</a:t>
            </a:r>
            <a:endParaRPr sz="31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3100"/>
              <a:t>Purchasing microcontroller, microprocessor, and sensors: Complete</a:t>
            </a:r>
            <a:endParaRPr sz="310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Hardware: Next Step</a:t>
            </a:r>
            <a:endParaRPr/>
          </a:p>
        </p:txBody>
      </p:sp>
      <p:sp>
        <p:nvSpPr>
          <p:cNvPr id="325" name="Google Shape;325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 sz="1200"/>
              <a:t>Receive Arduino, Raspberry Pi, and sensors bought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Learn how to have Arduino interact with sensors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Learn how to have Raspberry Pi interact with Arduino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Learn how to calibrate sensors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Implement usage of all sensors at once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Implement automatic calibration of sensors</a:t>
            </a:r>
            <a:endParaRPr sz="12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Google Shape;330;p43"/>
          <p:cNvSpPr txBox="1"/>
          <p:nvPr>
            <p:ph type="title"/>
          </p:nvPr>
        </p:nvSpPr>
        <p:spPr>
          <a:xfrm>
            <a:off x="1190350" y="350875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Management</a:t>
            </a:r>
            <a:endParaRPr/>
          </a:p>
        </p:txBody>
      </p:sp>
      <p:sp>
        <p:nvSpPr>
          <p:cNvPr id="331" name="Google Shape;331;p43"/>
          <p:cNvSpPr txBox="1"/>
          <p:nvPr>
            <p:ph idx="1" type="body"/>
          </p:nvPr>
        </p:nvSpPr>
        <p:spPr>
          <a:xfrm>
            <a:off x="977525" y="1039425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Success Matrix Requirements: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1.0: Drone Flight Time, 1.1 Power Usage, 2.0 Drone effective weight, 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5.0 Cost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Calculator to predict total flight time using minimalistic inputs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Weight should be considered following sample case: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More in-depth </a:t>
            </a:r>
            <a:r>
              <a:rPr lang="en"/>
              <a:t>analysis</a:t>
            </a:r>
            <a:r>
              <a:rPr lang="en"/>
              <a:t> required for peripheral power draw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Analyze each part in BoM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PCB schematics to test different inputs</a:t>
            </a:r>
            <a:endParaRPr/>
          </a:p>
        </p:txBody>
      </p:sp>
      <p:pic>
        <p:nvPicPr>
          <p:cNvPr id="332" name="Google Shape;33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47248" y="910826"/>
            <a:ext cx="2436500" cy="1082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66340" y="2571750"/>
            <a:ext cx="2945485" cy="2308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43"/>
          <p:cNvPicPr preferRelativeResize="0"/>
          <p:nvPr/>
        </p:nvPicPr>
        <p:blipFill rotWithShape="1">
          <a:blip r:embed="rId5">
            <a:alphaModFix/>
          </a:blip>
          <a:srcRect b="0" l="0" r="0" t="42801"/>
          <a:stretch/>
        </p:blipFill>
        <p:spPr>
          <a:xfrm>
            <a:off x="3016900" y="3559822"/>
            <a:ext cx="2749451" cy="1320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Management with BoM</a:t>
            </a:r>
            <a:endParaRPr/>
          </a:p>
        </p:txBody>
      </p:sp>
      <p:sp>
        <p:nvSpPr>
          <p:cNvPr id="340" name="Google Shape;340;p4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Analyze how much power each part needs(Motors, Microcontroller, etc.)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Power Management chart, with all parts necessary, should be similar to the time estimated in previously 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Focuses on datasheets of parts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Nominal Voltage and Amp Draw are expressly focused on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Allows calculation of mA*hrs, mW*hrs, and max power draw (mW)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mW*hrs will be compared with battery supply to get estimated flight time</a:t>
            </a:r>
            <a:endParaRPr/>
          </a:p>
        </p:txBody>
      </p:sp>
      <p:pic>
        <p:nvPicPr>
          <p:cNvPr id="341" name="Google Shape;341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61225" y="2102625"/>
            <a:ext cx="3544500" cy="1513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Power Management with PCB</a:t>
            </a:r>
            <a:endParaRPr/>
          </a:p>
        </p:txBody>
      </p:sp>
      <p:sp>
        <p:nvSpPr>
          <p:cNvPr id="347" name="Google Shape;347;p45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With PCB, the peripherals can all be looked at operating together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-"/>
            </a:pPr>
            <a:r>
              <a:rPr lang="en"/>
              <a:t>Nothing done yet, but will be the focus of future design work for me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n"/>
              <a:t>Using Eagle CAD with assistance from Ryan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48" name="Google Shape;34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2496725"/>
            <a:ext cx="3764401" cy="23523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Force Analysis</a:t>
            </a:r>
            <a:endParaRPr/>
          </a:p>
        </p:txBody>
      </p:sp>
      <p:sp>
        <p:nvSpPr>
          <p:cNvPr id="354" name="Google Shape;354;p4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Net Forces </a:t>
            </a:r>
            <a:r>
              <a:rPr b="1" lang="en"/>
              <a:t>Fnet</a:t>
            </a:r>
            <a:r>
              <a:rPr lang="en"/>
              <a:t>=</a:t>
            </a:r>
            <a:r>
              <a:rPr b="1" lang="en"/>
              <a:t>Flift</a:t>
            </a:r>
            <a:r>
              <a:rPr lang="en"/>
              <a:t>+Σ</a:t>
            </a:r>
            <a:r>
              <a:rPr b="1" lang="en"/>
              <a:t>M</a:t>
            </a:r>
            <a:r>
              <a:rPr lang="en"/>
              <a:t>ₓ</a:t>
            </a:r>
            <a:r>
              <a:rPr b="1" lang="en"/>
              <a:t>P</a:t>
            </a:r>
            <a:r>
              <a:rPr lang="en"/>
              <a:t>x*Tₓ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Mnet = 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FB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*(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R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*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CB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)+ΣFmx*(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CM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x+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</a:t>
            </a:r>
            <a:r>
              <a:rPr b="1"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P</a:t>
            </a: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x*d)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FDrag=Cd⍴V^2/2 *A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300"/>
              <a:buFont typeface="Arial"/>
              <a:buChar char="●"/>
            </a:pPr>
            <a:r>
              <a:rPr lang="en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Fprop/motor=1.225(.0254d)^2/4 * (0.0254RPMprop*pitch)^2</a:t>
            </a:r>
            <a:endParaRPr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5" name="Google Shape;355;p46"/>
          <p:cNvPicPr preferRelativeResize="0"/>
          <p:nvPr/>
        </p:nvPicPr>
        <p:blipFill rotWithShape="1">
          <a:blip r:embed="rId3">
            <a:alphaModFix/>
          </a:blip>
          <a:srcRect b="17692" l="15735" r="22604" t="23076"/>
          <a:stretch/>
        </p:blipFill>
        <p:spPr>
          <a:xfrm>
            <a:off x="4043550" y="2571750"/>
            <a:ext cx="4292851" cy="2319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Programming Approach 3.1.1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4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speed of the software is critical to minimize the </a:t>
            </a:r>
            <a:r>
              <a:rPr lang="en"/>
              <a:t>necessary</a:t>
            </a:r>
            <a:r>
              <a:rPr lang="en"/>
              <a:t> power for embedded </a:t>
            </a:r>
            <a:r>
              <a:rPr lang="en"/>
              <a:t>circuitry</a:t>
            </a:r>
            <a:r>
              <a:rPr lang="en"/>
              <a:t> as well as maintaining high levels of accuracy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Necessary</a:t>
            </a:r>
            <a:r>
              <a:rPr lang="en"/>
              <a:t> computations will be written in C libraries due to simplicity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arduino language will be used for the main function of the onboard programming since it is already set up for the arduino board and has sensor libraries. 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 </a:t>
            </a:r>
            <a:r>
              <a:rPr lang="en"/>
              <a:t>libraries</a:t>
            </a:r>
            <a:r>
              <a:rPr lang="en"/>
              <a:t> are also able to be called by many other languages so they can be called on for simulations. However, we should avoid hardware specific code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RC Response 3.1.2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7" name="Google Shape;367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Typical Controls rely on tilting drone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have a buoyancy moment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We need to control the angle of the motors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Descend is not lower throttle but different theta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Controls for throttle, forward,  turn, and descend</a:t>
            </a:r>
            <a:endParaRPr/>
          </a:p>
          <a:p>
            <a:pPr indent="0" lvl="0" marL="45720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</a:t>
            </a:r>
            <a:r>
              <a:rPr lang="en"/>
              <a:t>heta = pi / 2 * (forward +- turn) / (1 + |forward * turn|)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68" name="Google Shape;368;p48"/>
          <p:cNvPicPr preferRelativeResize="0"/>
          <p:nvPr/>
        </p:nvPicPr>
        <p:blipFill rotWithShape="1">
          <a:blip r:embed="rId3">
            <a:alphaModFix/>
          </a:blip>
          <a:srcRect b="11155" l="11411" r="46401" t="9618"/>
          <a:stretch/>
        </p:blipFill>
        <p:spPr>
          <a:xfrm>
            <a:off x="5566825" y="393750"/>
            <a:ext cx="3026750" cy="319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4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Factors to consider in autonomous design 4.0.0</a:t>
            </a:r>
            <a:endParaRPr/>
          </a:p>
        </p:txBody>
      </p:sp>
      <p:sp>
        <p:nvSpPr>
          <p:cNvPr id="374" name="Google Shape;374;p4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Path Following 4.1.0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Terrain Tracking 4.2.0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Error Handling 4.3.0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Crashes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Low battery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Sensor failure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Planning new routes in emergencies 4.6.0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Throttle Optimization? 1.3.0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Auto Landing 4.5.0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State estimation  4.3.2</a:t>
            </a:r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Sensors</a:t>
            </a:r>
            <a:endParaRPr/>
          </a:p>
        </p:txBody>
      </p:sp>
      <p:sp>
        <p:nvSpPr>
          <p:cNvPr id="380" name="Google Shape;380;p5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Ultrasonic Sensors 4.2.1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terrain tracking and auto landing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GPS 4.1.1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positional accuracy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9DOF 4.3.1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For state estimation, crash detection, and detecting potential problems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Pressure sensor 8.1.1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Determine bag volume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environment</a:t>
            </a:r>
            <a:endParaRPr/>
          </a:p>
        </p:txBody>
      </p:sp>
      <p:sp>
        <p:nvSpPr>
          <p:cNvPr id="386" name="Google Shape;386;p51"/>
          <p:cNvSpPr txBox="1"/>
          <p:nvPr>
            <p:ph idx="1" type="body"/>
          </p:nvPr>
        </p:nvSpPr>
        <p:spPr>
          <a:xfrm>
            <a:off x="672125" y="1567550"/>
            <a:ext cx="76644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Decided on Gazebo at first, but</a:t>
            </a:r>
            <a:br>
              <a:rPr lang="en"/>
            </a:br>
            <a:r>
              <a:rPr lang="en"/>
              <a:t>due to OS constraints chose</a:t>
            </a:r>
            <a:br>
              <a:rPr lang="en"/>
            </a:br>
            <a:r>
              <a:rPr lang="en"/>
              <a:t>V-rep. (Gazebo is a Linux based</a:t>
            </a:r>
            <a:br>
              <a:rPr lang="en"/>
            </a:br>
            <a:r>
              <a:rPr lang="en"/>
              <a:t>machine)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V-REP is the "Swiss army knife" </a:t>
            </a:r>
            <a:br>
              <a:rPr lang="en"/>
            </a:br>
            <a:r>
              <a:rPr lang="en"/>
              <a:t>among robotic simulators since </a:t>
            </a:r>
            <a:br>
              <a:rPr lang="en"/>
            </a:br>
            <a:r>
              <a:rPr lang="en"/>
              <a:t>it has more functions, features </a:t>
            </a:r>
            <a:br>
              <a:rPr lang="en"/>
            </a:br>
            <a:r>
              <a:rPr lang="en"/>
              <a:t>and more elaborate APIs than any </a:t>
            </a:r>
            <a:br>
              <a:rPr lang="en"/>
            </a:br>
            <a:r>
              <a:rPr lang="en"/>
              <a:t>other software but with very little </a:t>
            </a:r>
            <a:br>
              <a:rPr lang="en"/>
            </a:br>
            <a:r>
              <a:rPr lang="en"/>
              <a:t>focus on drones in particular.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387" name="Google Shape;387;p51"/>
          <p:cNvPicPr preferRelativeResize="0"/>
          <p:nvPr/>
        </p:nvPicPr>
        <p:blipFill rotWithShape="1">
          <a:blip r:embed="rId3">
            <a:alphaModFix/>
          </a:blip>
          <a:srcRect b="3846" l="0" r="0" t="0"/>
          <a:stretch/>
        </p:blipFill>
        <p:spPr>
          <a:xfrm>
            <a:off x="4101525" y="1307838"/>
            <a:ext cx="4756099" cy="25724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16"/>
          <p:cNvSpPr txBox="1"/>
          <p:nvPr>
            <p:ph type="title"/>
          </p:nvPr>
        </p:nvSpPr>
        <p:spPr>
          <a:xfrm>
            <a:off x="1297500" y="31980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Non Detailed (First Draft) CAD Design</a:t>
            </a:r>
            <a:endParaRPr/>
          </a:p>
        </p:txBody>
      </p:sp>
      <p:sp>
        <p:nvSpPr>
          <p:cNvPr id="153" name="Google Shape;153;p16"/>
          <p:cNvSpPr txBox="1"/>
          <p:nvPr>
            <p:ph idx="1" type="body"/>
          </p:nvPr>
        </p:nvSpPr>
        <p:spPr>
          <a:xfrm>
            <a:off x="1297500" y="1116150"/>
            <a:ext cx="7038900" cy="382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/>
              <a:t>System </a:t>
            </a:r>
            <a:r>
              <a:rPr lang="en" sz="1200"/>
              <a:t>technical</a:t>
            </a:r>
            <a:r>
              <a:rPr lang="en" sz="1200"/>
              <a:t> </a:t>
            </a:r>
            <a:r>
              <a:rPr lang="en" sz="1200"/>
              <a:t>requirement</a:t>
            </a:r>
            <a:r>
              <a:rPr lang="en" sz="1200"/>
              <a:t>: 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Drone effective weight:ALL (2.0.0-2.2.2)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Cost: Raw Material and manufacturing (5.1.0, 5.3.0)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</a:rPr>
              <a:t>Drone </a:t>
            </a:r>
            <a:r>
              <a:rPr lang="en" sz="1200">
                <a:solidFill>
                  <a:srgbClr val="FFFFFF"/>
                </a:solidFill>
              </a:rPr>
              <a:t>Safety</a:t>
            </a:r>
            <a:r>
              <a:rPr lang="en" sz="1200">
                <a:solidFill>
                  <a:srgbClr val="FFFFFF"/>
                </a:solidFill>
              </a:rPr>
              <a:t>: Body Design  and </a:t>
            </a:r>
            <a:r>
              <a:rPr lang="en" sz="1200">
                <a:solidFill>
                  <a:srgbClr val="FFFFFF"/>
                </a:solidFill>
              </a:rPr>
              <a:t>propellers</a:t>
            </a:r>
            <a:r>
              <a:rPr lang="en" sz="1200">
                <a:solidFill>
                  <a:srgbClr val="FFFFFF"/>
                </a:solidFill>
              </a:rPr>
              <a:t>(7.1.1, 7.1.2)</a:t>
            </a:r>
            <a:endParaRPr sz="1200">
              <a:solidFill>
                <a:srgbClr val="FFFFFF"/>
              </a:solidFill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Specifications:</a:t>
            </a:r>
            <a:endParaRPr sz="1200"/>
          </a:p>
          <a:p>
            <a:pPr indent="-304800" lvl="0" marL="457200" rtl="0" algn="l">
              <a:spcBef>
                <a:spcPts val="120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</a:t>
            </a:r>
            <a:r>
              <a:rPr lang="en" sz="1200"/>
              <a:t>propellers</a:t>
            </a:r>
            <a:r>
              <a:rPr lang="en" sz="1200"/>
              <a:t> should be placed as far from the gondola as </a:t>
            </a:r>
            <a:r>
              <a:rPr lang="en" sz="1200"/>
              <a:t>feasible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Lift bag must be large enough to reduce the weight of the drone to &lt;5N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Schematic: These CAD </a:t>
            </a:r>
            <a:r>
              <a:rPr lang="en" sz="1200"/>
              <a:t>designs</a:t>
            </a:r>
            <a:r>
              <a:rPr lang="en" sz="1200"/>
              <a:t> </a:t>
            </a:r>
            <a:r>
              <a:rPr lang="en" sz="1200"/>
              <a:t>were</a:t>
            </a:r>
            <a:r>
              <a:rPr lang="en" sz="1200"/>
              <a:t> based off schematics that where hand drawn in my engineering notebook, the sizes of the </a:t>
            </a:r>
            <a:r>
              <a:rPr lang="en" sz="1200"/>
              <a:t>propellers</a:t>
            </a:r>
            <a:r>
              <a:rPr lang="en" sz="1200"/>
              <a:t> and lift bag where decided based off </a:t>
            </a:r>
            <a:r>
              <a:rPr lang="en" sz="1200"/>
              <a:t>initial</a:t>
            </a:r>
            <a:r>
              <a:rPr lang="en" sz="1200"/>
              <a:t> </a:t>
            </a:r>
            <a:r>
              <a:rPr lang="en" sz="1200"/>
              <a:t>analysis</a:t>
            </a:r>
            <a:r>
              <a:rPr lang="en" sz="1200"/>
              <a:t> of the weight of the drone parts and the forces needed to lift them. 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200"/>
              <a:t>(more on this in the force analysis slide)</a:t>
            </a:r>
            <a:endParaRPr sz="1200"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5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Render CAD Model Within V-rep Simulation</a:t>
            </a:r>
            <a:endParaRPr/>
          </a:p>
        </p:txBody>
      </p:sp>
      <p:sp>
        <p:nvSpPr>
          <p:cNvPr id="393" name="Google Shape;393;p52"/>
          <p:cNvSpPr txBox="1"/>
          <p:nvPr>
            <p:ph idx="1" type="body"/>
          </p:nvPr>
        </p:nvSpPr>
        <p:spPr>
          <a:xfrm>
            <a:off x="700425" y="1307850"/>
            <a:ext cx="7635900" cy="346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Each part includes a </a:t>
            </a:r>
            <a:br>
              <a:rPr lang="en" sz="1100"/>
            </a:br>
            <a:r>
              <a:rPr lang="en" sz="1100"/>
              <a:t>respondable and joint to</a:t>
            </a:r>
            <a:br>
              <a:rPr lang="en" sz="1100"/>
            </a:br>
            <a:r>
              <a:rPr lang="en" sz="1100"/>
              <a:t>attach the part to the rest of </a:t>
            </a:r>
            <a:br>
              <a:rPr lang="en" sz="1100"/>
            </a:br>
            <a:r>
              <a:rPr lang="en" sz="1100"/>
              <a:t>the parent frame as shown to </a:t>
            </a:r>
            <a:br>
              <a:rPr lang="en" sz="1100"/>
            </a:br>
            <a:r>
              <a:rPr lang="en" sz="1100"/>
              <a:t>the right</a:t>
            </a:r>
            <a:endParaRPr sz="1100"/>
          </a:p>
          <a:p>
            <a:pPr indent="-298450" lvl="0" marL="45720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100"/>
              <a:buChar char="●"/>
            </a:pPr>
            <a:r>
              <a:rPr lang="en" sz="1100"/>
              <a:t>Wrote in the mass of each</a:t>
            </a:r>
            <a:br>
              <a:rPr lang="en" sz="1100"/>
            </a:br>
            <a:r>
              <a:rPr lang="en" sz="1100"/>
              <a:t>object into their object </a:t>
            </a:r>
            <a:br>
              <a:rPr lang="en" sz="1100"/>
            </a:br>
            <a:r>
              <a:rPr lang="en" sz="1100"/>
              <a:t>Properties</a:t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100"/>
          </a:p>
          <a:p>
            <a:pPr indent="0" lvl="0" marL="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605"/>
              <a:buNone/>
            </a:pPr>
            <a:r>
              <a:t/>
            </a:r>
            <a:endParaRPr sz="1100"/>
          </a:p>
          <a:p>
            <a:pPr indent="-294920" lvl="0" marL="457200" rtl="0" algn="l">
              <a:lnSpc>
                <a:spcPct val="95000"/>
              </a:lnSpc>
              <a:spcBef>
                <a:spcPts val="1200"/>
              </a:spcBef>
              <a:spcAft>
                <a:spcPts val="0"/>
              </a:spcAft>
              <a:buSzPts val="1044"/>
              <a:buChar char="●"/>
            </a:pPr>
            <a:r>
              <a:rPr lang="en" sz="1100"/>
              <a:t>First CAD design import had some trouble with importing through URDF files</a:t>
            </a:r>
            <a:br>
              <a:rPr lang="en" sz="1100"/>
            </a:br>
            <a:r>
              <a:rPr lang="en" sz="1100"/>
              <a:t>so the circle model above was made using native objects with individual CAD </a:t>
            </a:r>
            <a:br>
              <a:rPr lang="en" sz="1100"/>
            </a:br>
            <a:r>
              <a:rPr lang="en" sz="1100"/>
              <a:t>parts imported(propellers, corners, shaft, gondola). </a:t>
            </a:r>
            <a:br>
              <a:rPr lang="en" sz="1100"/>
            </a:br>
            <a:r>
              <a:rPr lang="en" sz="1100"/>
              <a:t>The benefit to using native objects is that Pure simple shapes are best suited </a:t>
            </a:r>
            <a:br>
              <a:rPr lang="en" sz="1100"/>
            </a:br>
            <a:r>
              <a:rPr lang="en" sz="1100"/>
              <a:t>for dynamics collision response calculation, since it will perform more quickly and more </a:t>
            </a:r>
            <a:br>
              <a:rPr lang="en" sz="1100"/>
            </a:br>
            <a:r>
              <a:rPr lang="en" sz="1100"/>
              <a:t>stable.</a:t>
            </a:r>
            <a:br>
              <a:rPr lang="en" sz="1044"/>
            </a:br>
            <a:br>
              <a:rPr lang="en" sz="1044"/>
            </a:br>
            <a:br>
              <a:rPr lang="en" sz="1044"/>
            </a:br>
            <a:endParaRPr sz="1044"/>
          </a:p>
        </p:txBody>
      </p:sp>
      <p:pic>
        <p:nvPicPr>
          <p:cNvPr id="394" name="Google Shape;3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38826" y="870225"/>
            <a:ext cx="1964325" cy="4219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95" name="Google Shape;395;p5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39075" y="1042150"/>
            <a:ext cx="3103225" cy="22901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9" name="Shape 3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0" name="Google Shape;400;p5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Simulation Next Steps</a:t>
            </a:r>
            <a:endParaRPr/>
          </a:p>
        </p:txBody>
      </p:sp>
      <p:sp>
        <p:nvSpPr>
          <p:cNvPr id="401" name="Google Shape;401;p53"/>
          <p:cNvSpPr txBox="1"/>
          <p:nvPr>
            <p:ph idx="1" type="body"/>
          </p:nvPr>
        </p:nvSpPr>
        <p:spPr>
          <a:xfrm>
            <a:off x="806550" y="1567550"/>
            <a:ext cx="75297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Create buoyancy within a non-buoyant environment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Implement Servo Movement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Implement Propeller Forces</a:t>
            </a:r>
            <a:endParaRPr/>
          </a:p>
          <a:p>
            <a:pPr indent="-293211" lvl="1" marL="914400" rtl="0" algn="l">
              <a:spcBef>
                <a:spcPts val="0"/>
              </a:spcBef>
              <a:spcAft>
                <a:spcPts val="0"/>
              </a:spcAft>
              <a:buSzPct val="100000"/>
              <a:buChar char="○"/>
            </a:pPr>
            <a:r>
              <a:rPr lang="en"/>
              <a:t>Uses particles to accelerate objects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Implement Drag Forces on the Balloon</a:t>
            </a:r>
            <a:endParaRPr/>
          </a:p>
          <a:p>
            <a:pPr indent="-304958" lvl="0" marL="457200" rtl="0" algn="l">
              <a:spcBef>
                <a:spcPts val="0"/>
              </a:spcBef>
              <a:spcAft>
                <a:spcPts val="0"/>
              </a:spcAft>
              <a:buSzPct val="100000"/>
              <a:buChar char="●"/>
            </a:pPr>
            <a:r>
              <a:rPr lang="en"/>
              <a:t>Add Sensors to the Envelope and Gondola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lang="en"/>
              <a:t>System Technical Requirement:</a:t>
            </a:r>
            <a:br>
              <a:rPr lang="en"/>
            </a:br>
            <a:r>
              <a:rPr lang="en"/>
              <a:t>Validates that many system technical requirements meet </a:t>
            </a:r>
            <a:br>
              <a:rPr lang="en"/>
            </a:br>
            <a:r>
              <a:rPr lang="en"/>
              <a:t>requirements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rPr lang="en"/>
              <a:t>The goal is that our simulated drone runs better than the</a:t>
            </a:r>
            <a:br>
              <a:rPr lang="en"/>
            </a:br>
            <a:r>
              <a:rPr lang="en"/>
              <a:t>provided model drone, and simulates as close to actual drone testing</a:t>
            </a:r>
            <a:br>
              <a:rPr lang="en"/>
            </a:br>
            <a:r>
              <a:rPr lang="en"/>
              <a:t>within a real-life </a:t>
            </a:r>
            <a:r>
              <a:rPr lang="en"/>
              <a:t>environment</a:t>
            </a:r>
            <a:r>
              <a:rPr lang="en"/>
              <a:t>.</a:t>
            </a:r>
            <a:endParaRPr/>
          </a:p>
        </p:txBody>
      </p:sp>
      <p:pic>
        <p:nvPicPr>
          <p:cNvPr id="402" name="Google Shape;4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300" y="1166350"/>
            <a:ext cx="3044325" cy="2077825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53"/>
          <p:cNvSpPr txBox="1"/>
          <p:nvPr/>
        </p:nvSpPr>
        <p:spPr>
          <a:xfrm>
            <a:off x="5879263" y="3244175"/>
            <a:ext cx="3044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rPr>
              <a:t>Two spheres of the same mass and volume but the one on the right has buoyant properties coded in</a:t>
            </a:r>
            <a:endParaRPr sz="800">
              <a:solidFill>
                <a:schemeClr val="l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7"/>
          <p:cNvSpPr txBox="1"/>
          <p:nvPr/>
        </p:nvSpPr>
        <p:spPr>
          <a:xfrm>
            <a:off x="3079376" y="139327"/>
            <a:ext cx="7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SIDE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9" name="Google Shape;159;p17"/>
          <p:cNvSpPr txBox="1"/>
          <p:nvPr/>
        </p:nvSpPr>
        <p:spPr>
          <a:xfrm>
            <a:off x="4973026" y="139327"/>
            <a:ext cx="73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TOP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0" name="Google Shape;160;p17"/>
          <p:cNvSpPr txBox="1"/>
          <p:nvPr/>
        </p:nvSpPr>
        <p:spPr>
          <a:xfrm>
            <a:off x="3079376" y="2556427"/>
            <a:ext cx="861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FRONT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1" name="Google Shape;161;p17"/>
          <p:cNvSpPr txBox="1"/>
          <p:nvPr/>
        </p:nvSpPr>
        <p:spPr>
          <a:xfrm>
            <a:off x="4802001" y="2556427"/>
            <a:ext cx="968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BOTTOM</a:t>
            </a:r>
            <a:endParaRPr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3079376" y="447602"/>
            <a:ext cx="2626500" cy="22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4 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propellers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that sit 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equidistant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from each other just below the center of 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buoyancy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These props are connected to servos that sit in connector parts that will be attached to the envelope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Gondola attached to the bottom that has rounded cuts so that it fits onto envelope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3102676" y="2986852"/>
            <a:ext cx="2603100" cy="18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Lato"/>
              <a:buChar char="●"/>
            </a:pP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The 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envelope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is not featured here but would be the same size as the balloon (In this design), and would be made of polyurethane or 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polyester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sheets to act as a layer that the parts can connect too without 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affecting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the 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integrity</a:t>
            </a:r>
            <a:r>
              <a:rPr lang="en" sz="1200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 of the balloon</a:t>
            </a:r>
            <a:endParaRPr sz="1200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4" name="Google Shape;164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0737" y="2556425"/>
            <a:ext cx="2198032" cy="2234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67125" y="76225"/>
            <a:ext cx="2145250" cy="2204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84325" y="149400"/>
            <a:ext cx="2492551" cy="20581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1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84325" y="2556419"/>
            <a:ext cx="2492551" cy="23585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Servo Shaft</a:t>
            </a:r>
            <a:endParaRPr/>
          </a:p>
        </p:txBody>
      </p:sp>
      <p:sp>
        <p:nvSpPr>
          <p:cNvPr id="173" name="Google Shape;173;p18"/>
          <p:cNvSpPr txBox="1"/>
          <p:nvPr>
            <p:ph idx="1" type="body"/>
          </p:nvPr>
        </p:nvSpPr>
        <p:spPr>
          <a:xfrm>
            <a:off x="1001775" y="3197925"/>
            <a:ext cx="4820700" cy="18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20000"/>
          </a:bodyPr>
          <a:lstStyle/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yellow block that the motor is sitting on in this CAD will be a connector </a:t>
            </a:r>
            <a:r>
              <a:rPr lang="en" sz="1200"/>
              <a:t>piece</a:t>
            </a:r>
            <a:r>
              <a:rPr lang="en" sz="1200"/>
              <a:t> that attaches the motor to the shaft extension from the servo. Since the motor is not yet </a:t>
            </a:r>
            <a:r>
              <a:rPr lang="en" sz="1200"/>
              <a:t>finalized</a:t>
            </a:r>
            <a:r>
              <a:rPr lang="en" sz="1200"/>
              <a:t>, I used this placeholder part </a:t>
            </a:r>
            <a:r>
              <a:rPr lang="en" sz="1200"/>
              <a:t>until</a:t>
            </a:r>
            <a:r>
              <a:rPr lang="en" sz="1200"/>
              <a:t> a more </a:t>
            </a:r>
            <a:r>
              <a:rPr lang="en" sz="1200"/>
              <a:t>permanent</a:t>
            </a:r>
            <a:r>
              <a:rPr lang="en" sz="1200"/>
              <a:t> fitting can be made or found</a:t>
            </a:r>
            <a:endParaRPr sz="1200"/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Propellor blades are </a:t>
            </a:r>
            <a:r>
              <a:rPr lang="en" sz="1200"/>
              <a:t>currently</a:t>
            </a:r>
            <a:r>
              <a:rPr lang="en" sz="1200"/>
              <a:t> 9” which should provide enough lift assuming they are attached to a motor that provides </a:t>
            </a:r>
            <a:r>
              <a:rPr lang="en" sz="1200"/>
              <a:t>sufficient</a:t>
            </a:r>
            <a:r>
              <a:rPr lang="en" sz="1200"/>
              <a:t> </a:t>
            </a:r>
            <a:r>
              <a:rPr lang="en" sz="1200"/>
              <a:t>torque</a:t>
            </a:r>
            <a:r>
              <a:rPr lang="en" sz="1200"/>
              <a:t> </a:t>
            </a:r>
            <a:endParaRPr sz="1200"/>
          </a:p>
          <a:p>
            <a:pPr indent="-304800" lvl="0" marL="457200" rtl="0" algn="l">
              <a:lnSpc>
                <a:spcPct val="10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They sit at the end of a 6” shaft, so that they do not hit the </a:t>
            </a:r>
            <a:r>
              <a:rPr lang="en" sz="1200"/>
              <a:t>envelope</a:t>
            </a:r>
            <a:endParaRPr sz="1200"/>
          </a:p>
        </p:txBody>
      </p:sp>
      <p:pic>
        <p:nvPicPr>
          <p:cNvPr id="174" name="Google Shape;174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97500" y="1567550"/>
            <a:ext cx="3384474" cy="12355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75" name="Google Shape;175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238474" y="1153562"/>
            <a:ext cx="2097925" cy="219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Attachment Parts</a:t>
            </a:r>
            <a:endParaRPr/>
          </a:p>
        </p:txBody>
      </p:sp>
      <p:sp>
        <p:nvSpPr>
          <p:cNvPr id="181" name="Google Shape;181;p19"/>
          <p:cNvSpPr txBox="1"/>
          <p:nvPr>
            <p:ph idx="1" type="body"/>
          </p:nvPr>
        </p:nvSpPr>
        <p:spPr>
          <a:xfrm>
            <a:off x="382050" y="3018875"/>
            <a:ext cx="8379900" cy="18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Since the </a:t>
            </a:r>
            <a:r>
              <a:rPr lang="en" sz="1200"/>
              <a:t>envelope</a:t>
            </a:r>
            <a:r>
              <a:rPr lang="en" sz="1200"/>
              <a:t> of the Barone will be a </a:t>
            </a:r>
            <a:r>
              <a:rPr lang="en" sz="1200"/>
              <a:t>unique</a:t>
            </a:r>
            <a:r>
              <a:rPr lang="en" sz="1200"/>
              <a:t> shape, it will be hard to find premade parts that will attach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These parts </a:t>
            </a:r>
            <a:r>
              <a:rPr lang="en" sz="1200"/>
              <a:t>were</a:t>
            </a:r>
            <a:r>
              <a:rPr lang="en" sz="1200"/>
              <a:t> designed small enough that they could be 3D printed, which will be </a:t>
            </a:r>
            <a:r>
              <a:rPr lang="en" sz="1200"/>
              <a:t>useful</a:t>
            </a:r>
            <a:r>
              <a:rPr lang="en" sz="1200"/>
              <a:t> for the custom shapes that will be </a:t>
            </a:r>
            <a:r>
              <a:rPr lang="en" sz="1200"/>
              <a:t>required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Both the top of the gondola and the back of the servo connector are curved to the shape of the </a:t>
            </a:r>
            <a:r>
              <a:rPr lang="en" sz="1200"/>
              <a:t>envelope</a:t>
            </a:r>
            <a:r>
              <a:rPr lang="en" sz="1200"/>
              <a:t>.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Holes are cut into these parts to allow wires to be run in and out of them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gondola will be modified in the future so that sensors such as the camera, and Mag-Aroe can be attached</a:t>
            </a:r>
            <a:endParaRPr sz="1200"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 sz="1200"/>
              <a:t>The CAD </a:t>
            </a:r>
            <a:r>
              <a:rPr lang="en" sz="1200"/>
              <a:t>models</a:t>
            </a:r>
            <a:r>
              <a:rPr lang="en" sz="1200"/>
              <a:t> for many of the sensors and </a:t>
            </a:r>
            <a:r>
              <a:rPr lang="en" sz="1200"/>
              <a:t>microcontrollers</a:t>
            </a:r>
            <a:r>
              <a:rPr lang="en" sz="1200"/>
              <a:t> are downloaded but not yet placed in the gondola since the specifics of the layout are not yet decided</a:t>
            </a:r>
            <a:endParaRPr sz="1200"/>
          </a:p>
        </p:txBody>
      </p:sp>
      <p:pic>
        <p:nvPicPr>
          <p:cNvPr id="182" name="Google Shape;1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2050" y="1057050"/>
            <a:ext cx="1660086" cy="167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67225" y="1057050"/>
            <a:ext cx="1430525" cy="174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68773" y="1125849"/>
            <a:ext cx="2096502" cy="1672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1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798575" y="981625"/>
            <a:ext cx="1963374" cy="19610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Improvements</a:t>
            </a:r>
            <a:endParaRPr/>
          </a:p>
        </p:txBody>
      </p:sp>
      <p:sp>
        <p:nvSpPr>
          <p:cNvPr id="191" name="Google Shape;191;p2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largest change that needs to be made is the shape of the </a:t>
            </a:r>
            <a:r>
              <a:rPr lang="en"/>
              <a:t>envelope</a:t>
            </a:r>
            <a:r>
              <a:rPr lang="en"/>
              <a:t>.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shape that would be more </a:t>
            </a:r>
            <a:r>
              <a:rPr lang="en"/>
              <a:t>aerodynamic</a:t>
            </a:r>
            <a:r>
              <a:rPr lang="en"/>
              <a:t> is wanted to increase flight </a:t>
            </a:r>
            <a:r>
              <a:rPr lang="en"/>
              <a:t>performance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change in shape would mean a change to the curves on the servo attachments and the gondola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The gondola will need to have attachments on it to hang the Mag-Aero off of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These attachments will </a:t>
            </a:r>
            <a:r>
              <a:rPr lang="en"/>
              <a:t>likely</a:t>
            </a:r>
            <a:r>
              <a:rPr lang="en"/>
              <a:t> be eye </a:t>
            </a:r>
            <a:r>
              <a:rPr lang="en"/>
              <a:t>screws</a:t>
            </a:r>
            <a:r>
              <a:rPr lang="en"/>
              <a:t> 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Carbon fiber tubes will also be attached to the eye </a:t>
            </a:r>
            <a:r>
              <a:rPr lang="en"/>
              <a:t>screws</a:t>
            </a:r>
            <a:r>
              <a:rPr lang="en"/>
              <a:t> that will hold mag aero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slant will </a:t>
            </a:r>
            <a:r>
              <a:rPr lang="en"/>
              <a:t>likely</a:t>
            </a:r>
            <a:r>
              <a:rPr lang="en"/>
              <a:t> be </a:t>
            </a:r>
            <a:r>
              <a:rPr lang="en"/>
              <a:t>required</a:t>
            </a:r>
            <a:r>
              <a:rPr lang="en"/>
              <a:t> to put the camera at the angle that will be required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This part needs to go through </a:t>
            </a:r>
            <a:r>
              <a:rPr lang="en"/>
              <a:t>a lot</a:t>
            </a:r>
            <a:r>
              <a:rPr lang="en"/>
              <a:t> of stress testing since it will be holding the most weight.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Miscellaneous</a:t>
            </a:r>
            <a:r>
              <a:rPr lang="en"/>
              <a:t> changes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shaft in the CAD is an </a:t>
            </a:r>
            <a:r>
              <a:rPr lang="en"/>
              <a:t>arbitrary</a:t>
            </a:r>
            <a:r>
              <a:rPr lang="en"/>
              <a:t> </a:t>
            </a:r>
            <a:r>
              <a:rPr lang="en"/>
              <a:t>DShaft</a:t>
            </a:r>
            <a:r>
              <a:rPr lang="en"/>
              <a:t> and will </a:t>
            </a:r>
            <a:r>
              <a:rPr lang="en"/>
              <a:t>likely</a:t>
            </a:r>
            <a:r>
              <a:rPr lang="en"/>
              <a:t> be updated to match the part we order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Additional support will be added to the 6” D</a:t>
            </a:r>
            <a:r>
              <a:rPr lang="en"/>
              <a:t>Shaft</a:t>
            </a:r>
            <a:r>
              <a:rPr lang="en"/>
              <a:t> since it will be bearing the weight of the motor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A part that mounts the motor 90° from the servo shaft will be CAD’d or downloaded once the motor is </a:t>
            </a:r>
            <a:r>
              <a:rPr lang="en"/>
              <a:t>finalized</a:t>
            </a:r>
            <a:r>
              <a:rPr lang="en"/>
              <a:t>.</a:t>
            </a:r>
            <a:endParaRPr/>
          </a:p>
          <a:p>
            <a:pPr indent="-298450" lvl="1" marL="914400" rtl="0" algn="l">
              <a:spcBef>
                <a:spcPts val="0"/>
              </a:spcBef>
              <a:spcAft>
                <a:spcPts val="0"/>
              </a:spcAft>
              <a:buSzPts val="1100"/>
              <a:buChar char="○"/>
            </a:pPr>
            <a:r>
              <a:rPr lang="en"/>
              <a:t>The servo mounting block will </a:t>
            </a:r>
            <a:r>
              <a:rPr lang="en"/>
              <a:t>likely</a:t>
            </a:r>
            <a:r>
              <a:rPr lang="en"/>
              <a:t> be changed to insure structural integrity and to reduce weight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PCB Design</a:t>
            </a:r>
            <a:endParaRPr/>
          </a:p>
        </p:txBody>
      </p:sp>
      <p:sp>
        <p:nvSpPr>
          <p:cNvPr id="197" name="Google Shape;197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design:</a:t>
            </a:r>
            <a:endParaRPr/>
          </a:p>
          <a:p>
            <a:pPr indent="-311150" lvl="0" marL="457200" rtl="0" algn="l">
              <a:spcBef>
                <a:spcPts val="120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Custom PCB with Sensor IC chips, pinouts  and microcontroller integrated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No excess breakout board, reduces weight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Will be hand soldered</a:t>
            </a:r>
            <a:endParaRPr/>
          </a:p>
          <a:p>
            <a:pPr indent="-311150" lvl="0" marL="457200" rtl="0" algn="l">
              <a:spcBef>
                <a:spcPts val="0"/>
              </a:spcBef>
              <a:spcAft>
                <a:spcPts val="0"/>
              </a:spcAft>
              <a:buSzPts val="1300"/>
              <a:buChar char="●"/>
            </a:pPr>
            <a:r>
              <a:rPr lang="en"/>
              <a:t>PCB printed by third party (OSHPark)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